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43" r:id="rId3"/>
    <p:sldId id="339" r:id="rId4"/>
    <p:sldId id="340" r:id="rId5"/>
    <p:sldId id="341" r:id="rId6"/>
    <p:sldId id="342" r:id="rId7"/>
    <p:sldId id="344" r:id="rId8"/>
    <p:sldId id="345" r:id="rId9"/>
    <p:sldId id="354" r:id="rId10"/>
    <p:sldId id="348" r:id="rId11"/>
    <p:sldId id="355" r:id="rId12"/>
    <p:sldId id="350" r:id="rId13"/>
    <p:sldId id="356" r:id="rId14"/>
    <p:sldId id="351" r:id="rId15"/>
    <p:sldId id="359" r:id="rId16"/>
    <p:sldId id="362" r:id="rId17"/>
    <p:sldId id="357" r:id="rId18"/>
    <p:sldId id="364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75E"/>
    <a:srgbClr val="361EBD"/>
    <a:srgbClr val="2FD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>
        <p:scale>
          <a:sx n="70" d="100"/>
          <a:sy n="70" d="100"/>
        </p:scale>
        <p:origin x="-2232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229725" y="2489500"/>
            <a:ext cx="1942240" cy="1942240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0100" y="711961"/>
            <a:ext cx="10591800" cy="844357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83" y="3088088"/>
            <a:ext cx="1487106" cy="648920"/>
          </a:xfrm>
          <a:prstGeom prst="rect">
            <a:avLst/>
          </a:prstGeom>
        </p:spPr>
      </p:pic>
      <p:sp>
        <p:nvSpPr>
          <p:cNvPr id="11" name="Plassholder for bilde 10"/>
          <p:cNvSpPr>
            <a:spLocks noGrp="1"/>
          </p:cNvSpPr>
          <p:nvPr>
            <p:ph type="pic" sz="quarter" idx="11"/>
          </p:nvPr>
        </p:nvSpPr>
        <p:spPr>
          <a:xfrm>
            <a:off x="0" y="3392488"/>
            <a:ext cx="12192000" cy="3465512"/>
          </a:xfrm>
          <a:custGeom>
            <a:avLst/>
            <a:gdLst>
              <a:gd name="connsiteX0" fmla="*/ 0 w 12192000"/>
              <a:gd name="connsiteY0" fmla="*/ 0 h 3465512"/>
              <a:gd name="connsiteX1" fmla="*/ 9217543 w 12192000"/>
              <a:gd name="connsiteY1" fmla="*/ 0 h 3465512"/>
              <a:gd name="connsiteX2" fmla="*/ 9210675 w 12192000"/>
              <a:gd name="connsiteY2" fmla="*/ 68132 h 3465512"/>
              <a:gd name="connsiteX3" fmla="*/ 10181795 w 12192000"/>
              <a:gd name="connsiteY3" fmla="*/ 1039252 h 3465512"/>
              <a:gd name="connsiteX4" fmla="*/ 11152915 w 12192000"/>
              <a:gd name="connsiteY4" fmla="*/ 68132 h 3465512"/>
              <a:gd name="connsiteX5" fmla="*/ 11146047 w 12192000"/>
              <a:gd name="connsiteY5" fmla="*/ 0 h 3465512"/>
              <a:gd name="connsiteX6" fmla="*/ 12192000 w 12192000"/>
              <a:gd name="connsiteY6" fmla="*/ 0 h 3465512"/>
              <a:gd name="connsiteX7" fmla="*/ 12192000 w 12192000"/>
              <a:gd name="connsiteY7" fmla="*/ 3465512 h 3465512"/>
              <a:gd name="connsiteX8" fmla="*/ 0 w 12192000"/>
              <a:gd name="connsiteY8" fmla="*/ 3465512 h 34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65512">
                <a:moveTo>
                  <a:pt x="0" y="0"/>
                </a:moveTo>
                <a:lnTo>
                  <a:pt x="9217543" y="0"/>
                </a:lnTo>
                <a:lnTo>
                  <a:pt x="9210675" y="68132"/>
                </a:lnTo>
                <a:cubicBezTo>
                  <a:pt x="9210675" y="604467"/>
                  <a:pt x="9645460" y="1039252"/>
                  <a:pt x="10181795" y="1039252"/>
                </a:cubicBezTo>
                <a:cubicBezTo>
                  <a:pt x="10718130" y="1039252"/>
                  <a:pt x="11152915" y="604467"/>
                  <a:pt x="11152915" y="68132"/>
                </a:cubicBezTo>
                <a:lnTo>
                  <a:pt x="11146047" y="0"/>
                </a:lnTo>
                <a:lnTo>
                  <a:pt x="12192000" y="0"/>
                </a:lnTo>
                <a:lnTo>
                  <a:pt x="12192000" y="3465512"/>
                </a:lnTo>
                <a:lnTo>
                  <a:pt x="0" y="34655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00100" y="2051052"/>
            <a:ext cx="8522576" cy="10370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Rektangel 4"/>
          <p:cNvSpPr/>
          <p:nvPr userDrawn="1"/>
        </p:nvSpPr>
        <p:spPr>
          <a:xfrm>
            <a:off x="888826" y="1754856"/>
            <a:ext cx="22098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23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17505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Ellipse 5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17505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99074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Ellipse 5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sz="half" idx="10"/>
          </p:nvPr>
        </p:nvSpPr>
        <p:spPr>
          <a:xfrm>
            <a:off x="6354726" y="1825625"/>
            <a:ext cx="4999074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125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17505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71593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Ellipse 5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  <p:sp>
        <p:nvSpPr>
          <p:cNvPr id="19" name="Plassholder for bilde 2"/>
          <p:cNvSpPr>
            <a:spLocks noGrp="1"/>
          </p:cNvSpPr>
          <p:nvPr>
            <p:ph type="pic" idx="12"/>
          </p:nvPr>
        </p:nvSpPr>
        <p:spPr>
          <a:xfrm>
            <a:off x="7651652" y="1940315"/>
            <a:ext cx="4121958" cy="412195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72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125" y="365125"/>
            <a:ext cx="588268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75125" y="1825625"/>
            <a:ext cx="5870448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577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1" name="Ellipse 20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8017" y="365125"/>
            <a:ext cx="5869404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00100" y="1825625"/>
            <a:ext cx="5869404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Ellipse 17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  <p:sp>
        <p:nvSpPr>
          <p:cNvPr id="23" name="Plassholder for bilde 22"/>
          <p:cNvSpPr>
            <a:spLocks noGrp="1"/>
          </p:cNvSpPr>
          <p:nvPr>
            <p:ph type="pic" sz="quarter" idx="11"/>
          </p:nvPr>
        </p:nvSpPr>
        <p:spPr>
          <a:xfrm>
            <a:off x="7696200" y="0"/>
            <a:ext cx="4476750" cy="6858000"/>
          </a:xfrm>
          <a:custGeom>
            <a:avLst/>
            <a:gdLst>
              <a:gd name="connsiteX0" fmla="*/ 3586776 w 4476750"/>
              <a:gd name="connsiteY0" fmla="*/ 417931 h 6858000"/>
              <a:gd name="connsiteX1" fmla="*/ 3086100 w 4476750"/>
              <a:gd name="connsiteY1" fmla="*/ 918607 h 6858000"/>
              <a:gd name="connsiteX2" fmla="*/ 3586776 w 4476750"/>
              <a:gd name="connsiteY2" fmla="*/ 1419283 h 6858000"/>
              <a:gd name="connsiteX3" fmla="*/ 4087452 w 4476750"/>
              <a:gd name="connsiteY3" fmla="*/ 918607 h 6858000"/>
              <a:gd name="connsiteX4" fmla="*/ 3586776 w 4476750"/>
              <a:gd name="connsiteY4" fmla="*/ 417931 h 6858000"/>
              <a:gd name="connsiteX5" fmla="*/ 0 w 4476750"/>
              <a:gd name="connsiteY5" fmla="*/ 0 h 6858000"/>
              <a:gd name="connsiteX6" fmla="*/ 4476750 w 4476750"/>
              <a:gd name="connsiteY6" fmla="*/ 0 h 6858000"/>
              <a:gd name="connsiteX7" fmla="*/ 4476750 w 4476750"/>
              <a:gd name="connsiteY7" fmla="*/ 6858000 h 6858000"/>
              <a:gd name="connsiteX8" fmla="*/ 0 w 447675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6750" h="6858000">
                <a:moveTo>
                  <a:pt x="3586776" y="417931"/>
                </a:moveTo>
                <a:cubicBezTo>
                  <a:pt x="3310260" y="417931"/>
                  <a:pt x="3086100" y="642091"/>
                  <a:pt x="3086100" y="918607"/>
                </a:cubicBezTo>
                <a:cubicBezTo>
                  <a:pt x="3086100" y="1195123"/>
                  <a:pt x="3310260" y="1419283"/>
                  <a:pt x="3586776" y="1419283"/>
                </a:cubicBezTo>
                <a:cubicBezTo>
                  <a:pt x="3863292" y="1419283"/>
                  <a:pt x="4087452" y="1195123"/>
                  <a:pt x="4087452" y="918607"/>
                </a:cubicBezTo>
                <a:cubicBezTo>
                  <a:pt x="4087452" y="642091"/>
                  <a:pt x="3863292" y="417931"/>
                  <a:pt x="3586776" y="417931"/>
                </a:cubicBezTo>
                <a:close/>
                <a:moveTo>
                  <a:pt x="0" y="0"/>
                </a:moveTo>
                <a:lnTo>
                  <a:pt x="4476750" y="0"/>
                </a:lnTo>
                <a:lnTo>
                  <a:pt x="4476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52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17505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Ellipse 5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552450"/>
            <a:ext cx="10515600" cy="56245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16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4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4487921" y="1132583"/>
            <a:ext cx="3212290" cy="32122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7" y="2154030"/>
            <a:ext cx="2459540" cy="107325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57" y="4878152"/>
            <a:ext cx="3565218" cy="9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 smtClean="0"/>
              <a:t>Trucknor Sogn og Fjordane AS</a:t>
            </a:r>
            <a:endParaRPr lang="sv-SE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7772B-F226-4E18-AF85-86011FDEA5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E7A7-8D59-469F-A270-8A34F54882AA}" type="datetime1">
              <a:rPr lang="sv-SE" smtClean="0"/>
              <a:t>2018-02-12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6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lys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229725" y="2489500"/>
            <a:ext cx="1942240" cy="1942240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0101" y="3945823"/>
            <a:ext cx="8280838" cy="844357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83" y="3088088"/>
            <a:ext cx="1487106" cy="648920"/>
          </a:xfrm>
          <a:prstGeom prst="rect">
            <a:avLst/>
          </a:prstGeom>
        </p:spPr>
      </p:pic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00100" y="5263894"/>
            <a:ext cx="10591800" cy="9897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392488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11165097 w 12192000"/>
              <a:gd name="connsiteY3" fmla="*/ 3392488 h 3392488"/>
              <a:gd name="connsiteX4" fmla="*/ 11152235 w 12192000"/>
              <a:gd name="connsiteY4" fmla="*/ 3264906 h 3392488"/>
              <a:gd name="connsiteX5" fmla="*/ 10200845 w 12192000"/>
              <a:gd name="connsiteY5" fmla="*/ 2489500 h 3392488"/>
              <a:gd name="connsiteX6" fmla="*/ 9249455 w 12192000"/>
              <a:gd name="connsiteY6" fmla="*/ 3264906 h 3392488"/>
              <a:gd name="connsiteX7" fmla="*/ 9236593 w 12192000"/>
              <a:gd name="connsiteY7" fmla="*/ 3392488 h 3392488"/>
              <a:gd name="connsiteX8" fmla="*/ 0 w 12192000"/>
              <a:gd name="connsiteY8" fmla="*/ 3392488 h 33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2488">
                <a:moveTo>
                  <a:pt x="0" y="0"/>
                </a:moveTo>
                <a:lnTo>
                  <a:pt x="12192000" y="0"/>
                </a:lnTo>
                <a:lnTo>
                  <a:pt x="12192000" y="3392488"/>
                </a:lnTo>
                <a:lnTo>
                  <a:pt x="11165097" y="3392488"/>
                </a:lnTo>
                <a:lnTo>
                  <a:pt x="11152235" y="3264906"/>
                </a:lnTo>
                <a:cubicBezTo>
                  <a:pt x="11061682" y="2822382"/>
                  <a:pt x="10670138" y="2489500"/>
                  <a:pt x="10200845" y="2489500"/>
                </a:cubicBezTo>
                <a:cubicBezTo>
                  <a:pt x="9731552" y="2489500"/>
                  <a:pt x="9340008" y="2822382"/>
                  <a:pt x="9249455" y="3264906"/>
                </a:cubicBezTo>
                <a:lnTo>
                  <a:pt x="9236593" y="3392488"/>
                </a:lnTo>
                <a:lnTo>
                  <a:pt x="0" y="3392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888826" y="4986564"/>
            <a:ext cx="22098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52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lysbild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5122946" y="2489500"/>
            <a:ext cx="1942240" cy="1942240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0100" y="1031036"/>
            <a:ext cx="4092742" cy="2384760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04" y="3088088"/>
            <a:ext cx="1487106" cy="648920"/>
          </a:xfrm>
          <a:prstGeom prst="rect">
            <a:avLst/>
          </a:prstGeom>
        </p:spPr>
      </p:pic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00100" y="3969323"/>
            <a:ext cx="4092742" cy="1594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0"/>
          </p:nvPr>
        </p:nvSpPr>
        <p:spPr>
          <a:xfrm>
            <a:off x="6079958" y="9836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431643 h 6858000"/>
              <a:gd name="connsiteX5" fmla="*/ 97358 w 6096000"/>
              <a:gd name="connsiteY5" fmla="*/ 4426726 h 6858000"/>
              <a:gd name="connsiteX6" fmla="*/ 969186 w 6096000"/>
              <a:gd name="connsiteY6" fmla="*/ 3460620 h 6858000"/>
              <a:gd name="connsiteX7" fmla="*/ 97358 w 6096000"/>
              <a:gd name="connsiteY7" fmla="*/ 2494514 h 6858000"/>
              <a:gd name="connsiteX8" fmla="*/ 0 w 6096000"/>
              <a:gd name="connsiteY8" fmla="*/ 24895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431643"/>
                </a:lnTo>
                <a:lnTo>
                  <a:pt x="97358" y="4426726"/>
                </a:lnTo>
                <a:cubicBezTo>
                  <a:pt x="587051" y="4376995"/>
                  <a:pt x="969186" y="3963434"/>
                  <a:pt x="969186" y="3460620"/>
                </a:cubicBezTo>
                <a:cubicBezTo>
                  <a:pt x="969186" y="2957806"/>
                  <a:pt x="587051" y="2544245"/>
                  <a:pt x="97358" y="2494514"/>
                </a:cubicBezTo>
                <a:lnTo>
                  <a:pt x="0" y="24895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888826" y="3621230"/>
            <a:ext cx="22098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73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229725" y="2489500"/>
            <a:ext cx="1942240" cy="1942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0100" y="2347547"/>
            <a:ext cx="8301859" cy="222614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83" y="3088089"/>
            <a:ext cx="1487106" cy="6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800099" y="811228"/>
            <a:ext cx="10498521" cy="2384760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800099" y="3749515"/>
            <a:ext cx="10498521" cy="1594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888826" y="3401422"/>
            <a:ext cx="22098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4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grønn">
    <p:bg>
      <p:bgPr>
        <a:solidFill>
          <a:srgbClr val="2FD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0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800099" y="811228"/>
            <a:ext cx="10498521" cy="2384760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00099" y="3749515"/>
            <a:ext cx="10498521" cy="1594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888826" y="3401422"/>
            <a:ext cx="2209800" cy="73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61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blå">
    <p:bg>
      <p:bgPr>
        <a:solidFill>
          <a:srgbClr val="361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800099" y="811228"/>
            <a:ext cx="10498521" cy="2384760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00099" y="3749515"/>
            <a:ext cx="10498521" cy="1594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888826" y="3401422"/>
            <a:ext cx="22098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76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grå">
    <p:bg>
      <p:bgPr>
        <a:solidFill>
          <a:srgbClr val="525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800099" y="811228"/>
            <a:ext cx="10498521" cy="2384760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00099" y="3749515"/>
            <a:ext cx="10498521" cy="1594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888826" y="3401422"/>
            <a:ext cx="22098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0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/>
          <p:cNvSpPr>
            <a:spLocks noGrp="1"/>
          </p:cNvSpPr>
          <p:nvPr>
            <p:ph type="pic" sz="quarter" idx="10"/>
          </p:nvPr>
        </p:nvSpPr>
        <p:spPr>
          <a:xfrm>
            <a:off x="0" y="6350"/>
            <a:ext cx="12192000" cy="6858000"/>
          </a:xfrm>
          <a:custGeom>
            <a:avLst/>
            <a:gdLst>
              <a:gd name="connsiteX0" fmla="*/ 11296767 w 12192000"/>
              <a:gd name="connsiteY0" fmla="*/ 417931 h 6858000"/>
              <a:gd name="connsiteX1" fmla="*/ 10796091 w 12192000"/>
              <a:gd name="connsiteY1" fmla="*/ 918607 h 6858000"/>
              <a:gd name="connsiteX2" fmla="*/ 11296767 w 12192000"/>
              <a:gd name="connsiteY2" fmla="*/ 1419283 h 6858000"/>
              <a:gd name="connsiteX3" fmla="*/ 11797443 w 12192000"/>
              <a:gd name="connsiteY3" fmla="*/ 918607 h 6858000"/>
              <a:gd name="connsiteX4" fmla="*/ 11296767 w 12192000"/>
              <a:gd name="connsiteY4" fmla="*/ 417931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1296767" y="417931"/>
                </a:moveTo>
                <a:cubicBezTo>
                  <a:pt x="11020251" y="417931"/>
                  <a:pt x="10796091" y="642091"/>
                  <a:pt x="10796091" y="918607"/>
                </a:cubicBezTo>
                <a:cubicBezTo>
                  <a:pt x="10796091" y="1195123"/>
                  <a:pt x="11020251" y="1419283"/>
                  <a:pt x="11296767" y="1419283"/>
                </a:cubicBezTo>
                <a:cubicBezTo>
                  <a:pt x="11573283" y="1419283"/>
                  <a:pt x="11797443" y="1195123"/>
                  <a:pt x="11797443" y="918607"/>
                </a:cubicBezTo>
                <a:cubicBezTo>
                  <a:pt x="11797443" y="642091"/>
                  <a:pt x="11573283" y="417931"/>
                  <a:pt x="11296767" y="41793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Ellipse 14"/>
          <p:cNvSpPr/>
          <p:nvPr userDrawn="1"/>
        </p:nvSpPr>
        <p:spPr>
          <a:xfrm>
            <a:off x="10796091" y="433973"/>
            <a:ext cx="1001352" cy="1001352"/>
          </a:xfrm>
          <a:prstGeom prst="ellipse">
            <a:avLst/>
          </a:prstGeom>
          <a:solidFill>
            <a:srgbClr val="2FD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07" y="719297"/>
            <a:ext cx="766702" cy="3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677A-20D7-4031-887A-6B5F1A8C3CB6}" type="datetimeFigureOut">
              <a:rPr lang="nb-NO" smtClean="0"/>
              <a:t>12.02.2018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16A0-5EEA-4EA1-9E64-A1143F37F9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89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50" r:id="rId5"/>
    <p:sldLayoutId id="2147483660" r:id="rId6"/>
    <p:sldLayoutId id="2147483665" r:id="rId7"/>
    <p:sldLayoutId id="2147483667" r:id="rId8"/>
    <p:sldLayoutId id="2147483662" r:id="rId9"/>
    <p:sldLayoutId id="2147483669" r:id="rId10"/>
    <p:sldLayoutId id="2147483679" r:id="rId11"/>
    <p:sldLayoutId id="2147483678" r:id="rId12"/>
    <p:sldLayoutId id="2147483663" r:id="rId13"/>
    <p:sldLayoutId id="2147483664" r:id="rId14"/>
    <p:sldLayoutId id="2147483668" r:id="rId15"/>
    <p:sldLayoutId id="2147483670" r:id="rId16"/>
    <p:sldLayoutId id="2147483677" r:id="rId17"/>
    <p:sldLayoutId id="2147483676" r:id="rId18"/>
    <p:sldLayoutId id="2147483680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Ryfylke nord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>
            <a:fillRect/>
          </a:stretch>
        </p:blipFill>
        <p:spPr>
          <a:xfrm>
            <a:off x="6710501" y="191068"/>
            <a:ext cx="5017475" cy="1426191"/>
          </a:xfrm>
        </p:spPr>
      </p:pic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873455" y="5716491"/>
            <a:ext cx="8522576" cy="1037036"/>
          </a:xfrm>
        </p:spPr>
        <p:txBody>
          <a:bodyPr/>
          <a:lstStyle/>
          <a:p>
            <a:r>
              <a:rPr lang="nb-NO" dirty="0" smtClean="0"/>
              <a:t>Personalmøte – Presentasjon materiell.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5" y="2057856"/>
            <a:ext cx="5295332" cy="34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Renault</a:t>
            </a:r>
            <a:endParaRPr lang="nb-NO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6" y="1404938"/>
            <a:ext cx="634992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5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2" y="1179436"/>
            <a:ext cx="9527965" cy="536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838200" y="365125"/>
            <a:ext cx="971750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Renault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37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Iveco </a:t>
            </a:r>
            <a:r>
              <a:rPr lang="nb-NO" dirty="0" err="1" smtClean="0"/>
              <a:t>Daily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05719"/>
            <a:ext cx="10515600" cy="4771244"/>
          </a:xfrm>
        </p:spPr>
        <p:txBody>
          <a:bodyPr>
            <a:normAutofit/>
          </a:bodyPr>
          <a:lstStyle/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r>
              <a:rPr lang="nb-NO" sz="2800" dirty="0"/>
              <a:t>26 seter </a:t>
            </a:r>
          </a:p>
          <a:p>
            <a:r>
              <a:rPr lang="nb-NO" sz="2800" dirty="0"/>
              <a:t>170 HK motor euro 6</a:t>
            </a:r>
          </a:p>
          <a:p>
            <a:r>
              <a:rPr lang="nb-NO" sz="2800" dirty="0"/>
              <a:t>ZF automat 8 trinns girkasse</a:t>
            </a:r>
          </a:p>
          <a:p>
            <a:r>
              <a:rPr lang="nb-NO" sz="2800" dirty="0"/>
              <a:t>Sperre</a:t>
            </a:r>
          </a:p>
          <a:p>
            <a:r>
              <a:rPr lang="nb-NO" sz="2800" dirty="0" err="1"/>
              <a:t>Telma</a:t>
            </a: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55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Iveco</a:t>
            </a:r>
            <a:endParaRPr lang="nb-NO" dirty="0"/>
          </a:p>
        </p:txBody>
      </p:sp>
      <p:pic>
        <p:nvPicPr>
          <p:cNvPr id="3074" name="Picture 2" descr="P:\Documents\Outlook\OutlookTemp\IMAG1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9" y="1542197"/>
            <a:ext cx="3562064" cy="50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Iveco</a:t>
            </a:r>
            <a:endParaRPr lang="nb-NO" dirty="0"/>
          </a:p>
        </p:txBody>
      </p:sp>
      <p:pic>
        <p:nvPicPr>
          <p:cNvPr id="1026" name="Picture 2" descr="P:\Documents\Outlook\OutlookTemp\IMAG1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4" y="1678675"/>
            <a:ext cx="3439235" cy="47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Personalmøte Ryfylke Nord</a:t>
            </a:r>
            <a:endParaRPr lang="nb-NO" dirty="0"/>
          </a:p>
        </p:txBody>
      </p:sp>
      <p:pic>
        <p:nvPicPr>
          <p:cNvPr id="2050" name="Picture 2" descr="P:\Documents\Outlook\OutlookTemp\IMAG1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" y="1600980"/>
            <a:ext cx="9804037" cy="49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Iveco</a:t>
            </a:r>
            <a:endParaRPr lang="nb-NO" dirty="0"/>
          </a:p>
        </p:txBody>
      </p:sp>
      <p:pic>
        <p:nvPicPr>
          <p:cNvPr id="4" name="Picture 2" descr="M:\Teknisk\Teknisk\Anbud\2017 Ryfylke\Materiell\Tilbud fra bussleverandører\Iveco\Tilbud &amp; bilde 26 seter Iveco\IMG_2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32" y="1404938"/>
            <a:ext cx="6361736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Iveco</a:t>
            </a:r>
            <a:endParaRPr lang="nb-NO" dirty="0"/>
          </a:p>
        </p:txBody>
      </p:sp>
      <p:pic>
        <p:nvPicPr>
          <p:cNvPr id="4" name="Picture 2" descr="M:\Teknisk\Teknisk\Anbud\2017 Ryfylke\Materiell\Tilbud fra bussleverandører\Iveco\Tilbud &amp; bilde 26 seter Iveco\IMG_2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32" y="1404938"/>
            <a:ext cx="6361736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Vedlikehold – Sjåføropplæring busser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34704" y="1558782"/>
            <a:ext cx="10565641" cy="4855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Tide har </a:t>
            </a:r>
            <a:r>
              <a:rPr lang="nb-NO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kjøpt alle bussene </a:t>
            </a:r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serviceavtale. </a:t>
            </a:r>
          </a:p>
          <a:p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Volvo og Renault bussene er det </a:t>
            </a:r>
            <a:r>
              <a:rPr lang="nb-NO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Trucknor</a:t>
            </a:r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 skal ha ansvaret for vedlikeholdet, men de vil bruke lokalt verksted. </a:t>
            </a:r>
            <a:r>
              <a:rPr lang="nb-NO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Hovedservice</a:t>
            </a:r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gang i året blir utført i Haugesund.  </a:t>
            </a:r>
          </a:p>
          <a:p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Vedlikeholdet </a:t>
            </a:r>
            <a:r>
              <a:rPr lang="nb-NO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de </a:t>
            </a:r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Ivecobussene er det Iveco Norge som skal ha ansvaret for og vedlikeholdet skal utføres på lokalt verksted. </a:t>
            </a:r>
          </a:p>
          <a:p>
            <a:endParaRPr lang="nb-N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Sjåføropplæringen på de nye bussene vil bli i løpet av juni. Kommer tilbake med nærmere tidspunkt.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29912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Busstyper - Ryfylke Nord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04938"/>
            <a:ext cx="10515600" cy="477202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6" name="Picture 2" descr="M:\Teknisk\Teknisk\Anbud\2017 Ryfylke\Materiell\Tilbud fra bussleverandører\Iveco\Tilbud &amp; bilde 26 seter Iveco\IMG_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67" y="4696520"/>
            <a:ext cx="1776666" cy="1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67" y="3117365"/>
            <a:ext cx="1707419" cy="12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lassholder for innhold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919" y="1531489"/>
            <a:ext cx="1776666" cy="11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lassholder for innhold 2"/>
          <p:cNvSpPr txBox="1">
            <a:spLocks/>
          </p:cNvSpPr>
          <p:nvPr/>
        </p:nvSpPr>
        <p:spPr>
          <a:xfrm>
            <a:off x="1023580" y="1837247"/>
            <a:ext cx="7028599" cy="437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Totalt er det kjøpt 35 nye busser til anbudet.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3 stk. 	         Volvo 8900        11,0 meter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12 stk.	Volvo 8900       12,2 meter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 5 stk. 	Volvo 8900       14,7 meter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12 stk.	Renault Master 6,85 meter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700" dirty="0" smtClean="0"/>
              <a:t>(herav 9 </a:t>
            </a:r>
            <a:r>
              <a:rPr lang="nb-NO" sz="1700" dirty="0" err="1" smtClean="0"/>
              <a:t>stk</a:t>
            </a:r>
            <a:r>
              <a:rPr lang="nb-NO" sz="1700" dirty="0" smtClean="0"/>
              <a:t> med 4x4)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/>
              <a:t>3 stk. 		Iveco </a:t>
            </a:r>
            <a:r>
              <a:rPr lang="nb-NO" sz="2800" dirty="0" err="1" smtClean="0"/>
              <a:t>Daily</a:t>
            </a:r>
            <a:r>
              <a:rPr lang="nb-NO" sz="2800" dirty="0" smtClean="0"/>
              <a:t>	      8,55 meter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68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Litt generelt om tilleggsutstyr </a:t>
            </a:r>
            <a:br>
              <a:rPr lang="nb-NO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199" y="1405718"/>
            <a:ext cx="10789694" cy="5336275"/>
          </a:xfrm>
        </p:spPr>
        <p:txBody>
          <a:bodyPr>
            <a:normAutofit fontScale="85000" lnSpcReduction="20000"/>
          </a:bodyPr>
          <a:lstStyle/>
          <a:p>
            <a:r>
              <a:rPr lang="nb-NO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bussene skal kjøre på biodiesel HVO </a:t>
            </a:r>
            <a:endParaRPr lang="nb-NO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Kameraovervåkning</a:t>
            </a: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 </a:t>
            </a:r>
            <a:r>
              <a:rPr lang="nb-NO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kamera</a:t>
            </a:r>
            <a:endParaRPr lang="nb-NO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Alkolås</a:t>
            </a: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Mobiltelefon</a:t>
            </a:r>
          </a:p>
          <a:p>
            <a:r>
              <a:rPr lang="nb-NO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Tenix</a:t>
            </a:r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(miljødriv)</a:t>
            </a: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APC passasjertelling (manuell for minibusser)</a:t>
            </a:r>
          </a:p>
          <a:p>
            <a:r>
              <a:rPr lang="nb-NO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Santidsystem</a:t>
            </a:r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b-NO" sz="3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Elg </a:t>
            </a:r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 (store busser)</a:t>
            </a:r>
          </a:p>
          <a:p>
            <a:r>
              <a:rPr lang="nb-NO" sz="3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Guidestol</a:t>
            </a:r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(noen store </a:t>
            </a:r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busser)</a:t>
            </a: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Ransvegg (stor busser)</a:t>
            </a: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Ekstra ryggelys (store busser)</a:t>
            </a:r>
          </a:p>
          <a:p>
            <a:r>
              <a:rPr lang="nb-NO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On-spot (3 store busser)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89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7257" y="856444"/>
            <a:ext cx="9717505" cy="1325563"/>
          </a:xfrm>
        </p:spPr>
        <p:txBody>
          <a:bodyPr>
            <a:normAutofit fontScale="90000"/>
          </a:bodyPr>
          <a:lstStyle/>
          <a:p>
            <a:r>
              <a:rPr lang="nb-NO" sz="5300" dirty="0"/>
              <a:t>VOLVO 8900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3484" y="2086756"/>
            <a:ext cx="10515600" cy="3727190"/>
          </a:xfrm>
        </p:spPr>
        <p:txBody>
          <a:bodyPr>
            <a:normAutofit/>
          </a:bodyPr>
          <a:lstStyle/>
          <a:p>
            <a:pPr lvl="0">
              <a:buClr>
                <a:srgbClr val="616161"/>
              </a:buClr>
            </a:pPr>
            <a:r>
              <a:rPr lang="nb-NO" altLang="nb-NO" sz="2800" dirty="0" smtClean="0">
                <a:solidFill>
                  <a:srgbClr val="000000"/>
                </a:solidFill>
              </a:rPr>
              <a:t>8-liters </a:t>
            </a:r>
            <a:r>
              <a:rPr lang="nb-NO" altLang="nb-NO" sz="2800" dirty="0">
                <a:solidFill>
                  <a:srgbClr val="000000"/>
                </a:solidFill>
              </a:rPr>
              <a:t>Euro 6 motor, 350 hk </a:t>
            </a:r>
            <a:r>
              <a:rPr lang="nb-NO" altLang="nb-NO" sz="2800" dirty="0" smtClean="0">
                <a:solidFill>
                  <a:srgbClr val="000000"/>
                </a:solidFill>
              </a:rPr>
              <a:t>(Kjøpt største motor)</a:t>
            </a:r>
            <a:endParaRPr lang="nb-NO" altLang="nb-NO" sz="2800" dirty="0">
              <a:solidFill>
                <a:srgbClr val="000000"/>
              </a:solidFill>
            </a:endParaRP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3 lengder; 11,0m – 12,2m – 14,7m</a:t>
            </a:r>
          </a:p>
          <a:p>
            <a:pPr lvl="0">
              <a:buClr>
                <a:srgbClr val="616161"/>
              </a:buClr>
            </a:pPr>
            <a:r>
              <a:rPr lang="nb-NO" altLang="nb-NO" sz="2800" dirty="0"/>
              <a:t>32 – 47 – 57 sitteplasser</a:t>
            </a: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I-</a:t>
            </a:r>
            <a:r>
              <a:rPr lang="nb-NO" altLang="nb-NO" sz="2800" dirty="0" err="1">
                <a:solidFill>
                  <a:srgbClr val="000000"/>
                </a:solidFill>
              </a:rPr>
              <a:t>shift</a:t>
            </a:r>
            <a:r>
              <a:rPr lang="nb-NO" altLang="nb-NO" sz="2800" dirty="0">
                <a:solidFill>
                  <a:srgbClr val="000000"/>
                </a:solidFill>
              </a:rPr>
              <a:t> </a:t>
            </a:r>
            <a:r>
              <a:rPr lang="nb-NO" altLang="nb-NO" sz="2800" dirty="0" err="1">
                <a:solidFill>
                  <a:srgbClr val="000000"/>
                </a:solidFill>
              </a:rPr>
              <a:t>gearkasse</a:t>
            </a:r>
            <a:endParaRPr lang="nb-NO" altLang="nb-NO" sz="2800" dirty="0">
              <a:solidFill>
                <a:srgbClr val="000000"/>
              </a:solidFill>
            </a:endParaRP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Universelt utformet</a:t>
            </a:r>
          </a:p>
          <a:p>
            <a:pPr lvl="0">
              <a:buClr>
                <a:srgbClr val="616161"/>
              </a:buClr>
            </a:pPr>
            <a:r>
              <a:rPr lang="nb-NO" altLang="nb-NO" sz="2400" dirty="0">
                <a:solidFill>
                  <a:srgbClr val="000000"/>
                </a:solidFill>
              </a:rPr>
              <a:t>Xenon pærer – hovedlys</a:t>
            </a:r>
          </a:p>
          <a:p>
            <a:pPr lvl="0">
              <a:buClr>
                <a:srgbClr val="616161"/>
              </a:buClr>
            </a:pPr>
            <a:r>
              <a:rPr lang="nb-NO" altLang="nb-NO" sz="2400" dirty="0">
                <a:solidFill>
                  <a:srgbClr val="000000"/>
                </a:solidFill>
              </a:rPr>
              <a:t>Ryggekamera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4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5496" y="133113"/>
            <a:ext cx="9717505" cy="132556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altLang="nb-NO" sz="5300" dirty="0" smtClean="0"/>
              <a:t>VOLVO </a:t>
            </a:r>
            <a:r>
              <a:rPr lang="nb-NO" altLang="nb-NO" sz="5300" dirty="0"/>
              <a:t>8900</a:t>
            </a:r>
            <a:endParaRPr lang="nb-NO" sz="5300" dirty="0"/>
          </a:p>
        </p:txBody>
      </p:sp>
      <p:pic>
        <p:nvPicPr>
          <p:cNvPr id="4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0384" y="2021207"/>
            <a:ext cx="6783185" cy="4522124"/>
          </a:xfrm>
        </p:spPr>
      </p:pic>
    </p:spTree>
    <p:extLst>
      <p:ext uri="{BB962C8B-B14F-4D97-AF65-F5344CB8AC3E}">
        <p14:creationId xmlns:p14="http://schemas.microsoft.com/office/powerpoint/2010/main" val="12554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4"/>
                </a:solidFill>
              </a:rPr>
              <a:t>Førerplass Volvo 8900</a:t>
            </a:r>
            <a:endParaRPr lang="nb-NO" dirty="0"/>
          </a:p>
        </p:txBody>
      </p:sp>
      <p:pic>
        <p:nvPicPr>
          <p:cNvPr id="4" name="Plassholder for inn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813" y="1509713"/>
            <a:ext cx="6731000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sz="5300" dirty="0"/>
              <a:t>RENAULT MASTER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69961" y="1924334"/>
            <a:ext cx="10515600" cy="3916908"/>
          </a:xfrm>
        </p:spPr>
        <p:txBody>
          <a:bodyPr>
            <a:normAutofit/>
          </a:bodyPr>
          <a:lstStyle/>
          <a:p>
            <a:pPr lvl="0">
              <a:buClr>
                <a:srgbClr val="616161"/>
              </a:buClr>
            </a:pPr>
            <a:r>
              <a:rPr lang="nb-NO" altLang="nb-NO" sz="2800" dirty="0" smtClean="0">
                <a:solidFill>
                  <a:srgbClr val="000000"/>
                </a:solidFill>
              </a:rPr>
              <a:t>Euro </a:t>
            </a:r>
            <a:r>
              <a:rPr lang="nb-NO" altLang="nb-NO" sz="2800" dirty="0">
                <a:solidFill>
                  <a:srgbClr val="000000"/>
                </a:solidFill>
              </a:rPr>
              <a:t>6 motor, 160 hk</a:t>
            </a: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6-trinns manuell </a:t>
            </a:r>
            <a:r>
              <a:rPr lang="nb-NO" altLang="nb-NO" sz="2800" dirty="0" err="1">
                <a:solidFill>
                  <a:srgbClr val="000000"/>
                </a:solidFill>
              </a:rPr>
              <a:t>gearkasse</a:t>
            </a:r>
            <a:endParaRPr lang="nb-NO" altLang="nb-NO" sz="2800" dirty="0">
              <a:solidFill>
                <a:srgbClr val="000000"/>
              </a:solidFill>
            </a:endParaRP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6,85m</a:t>
            </a: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16 sitteplasser</a:t>
            </a:r>
          </a:p>
          <a:p>
            <a:pPr lvl="0">
              <a:buClr>
                <a:srgbClr val="616161"/>
              </a:buClr>
            </a:pPr>
            <a:r>
              <a:rPr lang="nb-NO" altLang="nb-NO" sz="2800" dirty="0">
                <a:solidFill>
                  <a:srgbClr val="000000"/>
                </a:solidFill>
              </a:rPr>
              <a:t>Universelt utformet med rullestolrampe</a:t>
            </a:r>
          </a:p>
          <a:p>
            <a:r>
              <a:rPr lang="nb-NO" dirty="0" smtClean="0"/>
              <a:t>9 av 12 busser har firhjulstrekk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2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Renault</a:t>
            </a:r>
            <a:endParaRPr lang="nb-NO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7" y="1499413"/>
            <a:ext cx="6867673" cy="491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5" y="1411386"/>
            <a:ext cx="8720464" cy="49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85" y="1563786"/>
            <a:ext cx="8720464" cy="490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838200" y="365125"/>
            <a:ext cx="971750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Renault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5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de_powerpoint_fullsize">
  <a:themeElements>
    <a:clrScheme name="Tide">
      <a:dk1>
        <a:sysClr val="windowText" lastClr="000000"/>
      </a:dk1>
      <a:lt1>
        <a:sysClr val="window" lastClr="FFFFFF"/>
      </a:lt1>
      <a:dk2>
        <a:srgbClr val="535353"/>
      </a:dk2>
      <a:lt2>
        <a:srgbClr val="FFFFFF"/>
      </a:lt2>
      <a:accent1>
        <a:srgbClr val="2FDA95"/>
      </a:accent1>
      <a:accent2>
        <a:srgbClr val="3627B2"/>
      </a:accent2>
      <a:accent3>
        <a:srgbClr val="00D7E0"/>
      </a:accent3>
      <a:accent4>
        <a:srgbClr val="53585F"/>
      </a:accent4>
      <a:accent5>
        <a:srgbClr val="E1D3C3"/>
      </a:accent5>
      <a:accent6>
        <a:srgbClr val="F1E2CE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ide-powerpoint_v2" id="{73120D38-120F-6F43-8696-5965E591D9D6}" vid="{CA1B642C-C1C4-0844-B7A6-1D7FCE1C4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Tide_powerpoint_fullsize</Template>
  <TotalTime>3962</TotalTime>
  <Words>257</Words>
  <Application>Microsoft Office PowerPoint</Application>
  <PresentationFormat>Egendefinert</PresentationFormat>
  <Paragraphs>69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Tide_powerpoint_fullsize</vt:lpstr>
      <vt:lpstr>Ryfylke nord</vt:lpstr>
      <vt:lpstr>Busstyper - Ryfylke Nord</vt:lpstr>
      <vt:lpstr>Litt generelt om tilleggsutstyr  </vt:lpstr>
      <vt:lpstr>VOLVO 8900 </vt:lpstr>
      <vt:lpstr> VOLVO 8900</vt:lpstr>
      <vt:lpstr>Førerplass Volvo 8900</vt:lpstr>
      <vt:lpstr>RENAULT MASTER </vt:lpstr>
      <vt:lpstr>Renault</vt:lpstr>
      <vt:lpstr>PowerPoint-presentasjon</vt:lpstr>
      <vt:lpstr>Renault</vt:lpstr>
      <vt:lpstr>PowerPoint-presentasjon</vt:lpstr>
      <vt:lpstr>Iveco Daily</vt:lpstr>
      <vt:lpstr>Iveco</vt:lpstr>
      <vt:lpstr>Iveco</vt:lpstr>
      <vt:lpstr>Personalmøte Ryfylke Nord</vt:lpstr>
      <vt:lpstr>Iveco</vt:lpstr>
      <vt:lpstr>Iveco</vt:lpstr>
      <vt:lpstr>Vedlikehold – Sjåføropplæring busser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</dc:title>
  <dc:creator>Sigrid Eikeland</dc:creator>
  <cp:lastModifiedBy>Andre Flesland</cp:lastModifiedBy>
  <cp:revision>201</cp:revision>
  <cp:lastPrinted>2017-01-12T16:38:49Z</cp:lastPrinted>
  <dcterms:created xsi:type="dcterms:W3CDTF">2017-01-12T09:08:29Z</dcterms:created>
  <dcterms:modified xsi:type="dcterms:W3CDTF">2018-02-12T10:52:44Z</dcterms:modified>
</cp:coreProperties>
</file>